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el &amp; Untertite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ufzählungszeichen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3 Stüc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itat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Zitat 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Zitat hier eingeben.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Christian Bauer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&amp; Unter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- Mit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Vertik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Aufzählung &amp;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Relationship Id="rId3" Type="http://schemas.openxmlformats.org/officeDocument/2006/relationships/image" Target="../media/image12.png"/><Relationship Id="rId4" Type="http://schemas.openxmlformats.org/officeDocument/2006/relationships/image" Target="../media/image9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0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e.wikipedia.org/wiki/Bluetooth" TargetMode="External"/><Relationship Id="rId3" Type="http://schemas.openxmlformats.org/officeDocument/2006/relationships/hyperlink" Target="https://de.wikipedia.org/wiki/Bluetooth_Low_Energy" TargetMode="External"/><Relationship Id="rId4" Type="http://schemas.openxmlformats.org/officeDocument/2006/relationships/hyperlink" Target="https://developer.bluetooth.org/TechnologyOverview/Pages/GATT.aspx" TargetMode="External"/><Relationship Id="rId5" Type="http://schemas.openxmlformats.org/officeDocument/2006/relationships/hyperlink" Target="https://google.github.io/physical-web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350520">
              <a:defRPr sz="10200"/>
            </a:pPr>
            <a:r>
              <a:t>Physical Web meets </a:t>
            </a:r>
            <a:br/>
            <a:r>
              <a:t>Web Bluetooth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Bluetooth</a:t>
            </a:r>
          </a:p>
        </p:txBody>
      </p:sp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Cornerstones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Standard for interacting with BLE devices from a web page via JavaScript (WebApp)</a:t>
            </a:r>
          </a:p>
          <a:p>
            <a:pPr/>
            <a:r>
              <a:t>Developed as a community team managed from the W3C</a:t>
            </a:r>
          </a:p>
          <a:p>
            <a:pPr/>
            <a:r>
              <a:t>No standard yet and no plans in sight</a:t>
            </a:r>
          </a:p>
          <a:p>
            <a:pPr/>
            <a:r>
              <a:t>Many years will pass until WebBluetooth is a standard and integrated in all common browsers and platforms</a:t>
            </a:r>
          </a:p>
        </p:txBody>
      </p:sp>
      <p:sp>
        <p:nvSpPr>
          <p:cNvPr id="214" name="Shape 21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Bluetooth</a:t>
            </a:r>
          </a:p>
        </p:txBody>
      </p:sp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Current progress</a:t>
            </a:r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2400"/>
              </a:spcBef>
              <a:defRPr sz="3026"/>
            </a:pPr>
            <a:r>
              <a:t>Google has done a first reference implementation in Chrome/Chromium</a:t>
            </a:r>
          </a:p>
          <a:p>
            <a:pPr lvl="1" marL="791209" indent="-395604" defTabSz="519937">
              <a:spcBef>
                <a:spcPts val="2400"/>
              </a:spcBef>
              <a:defRPr sz="3026"/>
            </a:pPr>
            <a:r>
              <a:t>Work in progress: API can change any time</a:t>
            </a:r>
          </a:p>
          <a:p>
            <a:pPr lvl="1" marL="791209" indent="-395604" defTabSz="519937">
              <a:spcBef>
                <a:spcPts val="2400"/>
              </a:spcBef>
              <a:defRPr sz="3026"/>
            </a:pPr>
            <a:r>
              <a:t>Only a hand full of platforms supported (27.06.16: Android, Chrome OS, Linux, planned: Windows, MacOS, iOS: when Apple adds WebBluetooth to its WebKit)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Microsoft is thinking about an implementation („under consideration“)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Apple didn’t release any statement regarding WebBluetooth yet</a:t>
            </a:r>
          </a:p>
        </p:txBody>
      </p:sp>
      <p:sp>
        <p:nvSpPr>
          <p:cNvPr id="219" name="Shape 21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Bluetooth</a:t>
            </a:r>
          </a:p>
        </p:txBody>
      </p:sp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Security</a:t>
            </a:r>
          </a:p>
        </p:txBody>
      </p:sp>
      <p:sp>
        <p:nvSpPr>
          <p:cNvPr id="223" name="Shape 2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Protection against abusing this API is the primary goal of the specification</a:t>
            </a:r>
          </a:p>
          <a:p>
            <a:pPr/>
            <a:r>
              <a:t>Requirement: User has to actively interact with the device to provide a web application access to a BLE device</a:t>
            </a:r>
          </a:p>
          <a:p>
            <a:pPr/>
            <a:r>
              <a:t>The web app can’t see all BLE devices. It only gets access to the device the user selected (so that location determination isn’t possible using this API)</a:t>
            </a:r>
          </a:p>
          <a:p>
            <a:pPr/>
            <a:r>
              <a:t>API only can be used having a secure connection (https)</a:t>
            </a:r>
          </a:p>
        </p:txBody>
      </p:sp>
      <p:sp>
        <p:nvSpPr>
          <p:cNvPr id="224" name="Shape 22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20160531_165828.jpg"/>
          <p:cNvPicPr>
            <a:picLocks noChangeAspect="1"/>
          </p:cNvPicPr>
          <p:nvPr/>
        </p:nvPicPr>
        <p:blipFill>
          <a:blip r:embed="rId2">
            <a:alphaModFix amt="79977"/>
            <a:extLst/>
          </a:blip>
          <a:stretch>
            <a:fillRect/>
          </a:stretch>
        </p:blipFill>
        <p:spPr>
          <a:xfrm>
            <a:off x="-1432792" y="0"/>
            <a:ext cx="1734589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5905500" y="6115050"/>
            <a:ext cx="6680200" cy="3875931"/>
          </a:xfrm>
          <a:prstGeom prst="rect">
            <a:avLst/>
          </a:prstGeom>
          <a:solidFill>
            <a:srgbClr val="000000">
              <a:alpha val="419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RC Lego Car Project</a:t>
            </a:r>
          </a:p>
        </p:txBody>
      </p:sp>
      <p:sp>
        <p:nvSpPr>
          <p:cNvPr id="229" name="Shape 229"/>
          <p:cNvSpPr/>
          <p:nvPr/>
        </p:nvSpPr>
        <p:spPr>
          <a:xfrm>
            <a:off x="5907440" y="6141084"/>
            <a:ext cx="6676320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</a:t>
            </a:r>
          </a:p>
        </p:txBody>
      </p:sp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Intention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Combine WebBluetooth with the ideas from the Physical Web</a:t>
            </a:r>
          </a:p>
          <a:p>
            <a:pPr/>
            <a:r>
              <a:t>Controlling a device</a:t>
            </a:r>
          </a:p>
          <a:p>
            <a:pPr lvl="1"/>
            <a:r>
              <a:t>without installing an app</a:t>
            </a:r>
          </a:p>
          <a:p>
            <a:pPr lvl="1"/>
            <a:r>
              <a:t>without having the device to be connected to the internet</a:t>
            </a:r>
          </a:p>
          <a:p>
            <a:pPr lvl="1"/>
            <a:r>
              <a:t>using state of the art web technology like offline caching</a:t>
            </a:r>
          </a:p>
        </p:txBody>
      </p:sp>
      <p:sp>
        <p:nvSpPr>
          <p:cNvPr id="234" name="Shape 23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</a:t>
            </a:r>
          </a:p>
        </p:txBody>
      </p:sp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Why Lego?</a:t>
            </a: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try: Switching a LED on and off</a:t>
            </a:r>
          </a:p>
          <a:p>
            <a:pPr lvl="1"/>
            <a:r>
              <a:t>BLE Slave: Raspberry Pi (NodeJS)</a:t>
            </a:r>
          </a:p>
          <a:p>
            <a:pPr/>
            <a:r>
              <a:t>Not very impressive =&gt; the idea to control a Lego Technic car has been born</a:t>
            </a:r>
          </a:p>
          <a:p>
            <a:pPr lvl="1"/>
            <a:r>
              <a:t>Project mutated from a web to a electronic project</a:t>
            </a:r>
          </a:p>
        </p:txBody>
      </p:sp>
      <p:sp>
        <p:nvSpPr>
          <p:cNvPr id="239" name="Shape 23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Projekt</a:t>
            </a:r>
          </a:p>
        </p:txBody>
      </p:sp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Variants</a:t>
            </a: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3370" indent="-293370" defTabSz="385572">
              <a:spcBef>
                <a:spcPts val="1800"/>
              </a:spcBef>
              <a:defRPr sz="2244"/>
            </a:pPr>
            <a:r>
              <a:t>Over the course of the project different variants were implemented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BLE Slave (Car logic):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Raspberry Pi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NodeJS</a:t>
            </a:r>
            <a:r>
              <a:t>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Intel Edison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NodeJS</a:t>
            </a:r>
            <a:r>
              <a:t>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RedBear Duo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Arduino</a:t>
            </a:r>
            <a:r>
              <a:t>) and ATMega32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C</a:t>
            </a:r>
            <a:r>
              <a:t>)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BLE Master (Remote control)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Android App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Java, Android Framework</a:t>
            </a:r>
            <a:r>
              <a:t>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Android Wear App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Java, Android Framework</a:t>
            </a:r>
            <a:r>
              <a:t>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Tizen Wear App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HTML 5, TAU [Tizen Advanced UI]</a:t>
            </a:r>
            <a:r>
              <a:t>)</a:t>
            </a:r>
          </a:p>
          <a:p>
            <a:pPr lvl="1" marL="586740" indent="-293370" defTabSz="385572">
              <a:spcBef>
                <a:spcPts val="1800"/>
              </a:spcBef>
              <a:defRPr sz="2244"/>
            </a:pPr>
            <a:r>
              <a:t>Web App (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HTML 5, AngularJS 2</a:t>
            </a:r>
            <a:r>
              <a:t>)</a:t>
            </a:r>
          </a:p>
        </p:txBody>
      </p:sp>
      <p:sp>
        <p:nvSpPr>
          <p:cNvPr id="244" name="Shape 24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1_remote_control_rr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9846" t="0" r="2266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900"/>
            </a:lvl1pPr>
          </a:lstStyle>
          <a:p>
            <a:pPr/>
            <a:r>
              <a:t>Remote control</a:t>
            </a:r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RC Lego Car Project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WebApp_Eddyst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138" y="1350419"/>
            <a:ext cx="7506524" cy="7982005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Remote control</a:t>
            </a:r>
          </a:p>
        </p:txBody>
      </p:sp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Connection</a:t>
            </a:r>
          </a:p>
        </p:txBody>
      </p:sp>
      <p:sp>
        <p:nvSpPr>
          <p:cNvPr id="253" name="Shape 25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Remote control</a:t>
            </a:r>
          </a:p>
        </p:txBody>
      </p:sp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Smartphone UX</a:t>
            </a:r>
          </a:p>
        </p:txBody>
      </p:sp>
      <p:sp>
        <p:nvSpPr>
          <p:cNvPr id="257" name="Shape 25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8" name="Screenshot_20160703-1934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800" y="2523417"/>
            <a:ext cx="3690543" cy="6560966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259" name="App_2_Read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1651" y="2487669"/>
            <a:ext cx="3979477" cy="6632462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260" name="App_5_BLE_lis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78736" y="2487669"/>
            <a:ext cx="3979477" cy="6632462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bluetooth-logo-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3122" t="0" r="33122" b="0"/>
          <a:stretch>
            <a:fillRect/>
          </a:stretch>
        </p:blipFill>
        <p:spPr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Bluetooth Background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Remote control</a:t>
            </a:r>
          </a:p>
        </p:txBody>
      </p:sp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WebApp</a:t>
            </a:r>
          </a:p>
        </p:txBody>
      </p:sp>
      <p:sp>
        <p:nvSpPr>
          <p:cNvPr id="264" name="Shape 2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2000"/>
              </a:spcBef>
              <a:defRPr sz="2516"/>
            </a:pPr>
            <a:r>
              <a:t>Typescript</a:t>
            </a:r>
          </a:p>
          <a:p>
            <a:pPr marL="328929" indent="-328929" defTabSz="432308">
              <a:spcBef>
                <a:spcPts val="2000"/>
              </a:spcBef>
              <a:defRPr sz="2516"/>
            </a:pPr>
            <a:r>
              <a:t>AngularJS 2</a:t>
            </a:r>
          </a:p>
          <a:p>
            <a:pPr marL="328929" indent="-328929" defTabSz="432308">
              <a:spcBef>
                <a:spcPts val="2000"/>
              </a:spcBef>
              <a:defRPr sz="2516"/>
            </a:pPr>
            <a:r>
              <a:t>Connects to the Lego control service (via UID)</a:t>
            </a:r>
          </a:p>
          <a:p>
            <a:pPr marL="328929" indent="-328929" defTabSz="432308">
              <a:spcBef>
                <a:spcPts val="2000"/>
              </a:spcBef>
              <a:defRPr sz="2516"/>
            </a:pPr>
            <a:r>
              <a:t>Writes data to characteristics: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SpeedCharacteristic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SteeringCharacteristic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TrunkCharacteristic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FrontLightCharacteristic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BlinkCharacteristic</a:t>
            </a:r>
          </a:p>
        </p:txBody>
      </p:sp>
      <p:sp>
        <p:nvSpPr>
          <p:cNvPr id="265" name="Shape 26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6" name="App_6_U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2491" y="1515590"/>
            <a:ext cx="4417802" cy="7363002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Electronic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421" t="0" r="3242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Car electronics</a:t>
            </a:r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RC Lego Car Project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Test setup</a:t>
            </a:r>
          </a:p>
        </p:txBody>
      </p:sp>
      <p:sp>
        <p:nvSpPr>
          <p:cNvPr id="274" name="Shape 27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Electronics_Test_setu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99" y="2374899"/>
            <a:ext cx="12192002" cy="6858002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7308822" y="4503441"/>
            <a:ext cx="4138589" cy="1529725"/>
          </a:xfrm>
          <a:prstGeom prst="rect">
            <a:avLst/>
          </a:prstGeom>
          <a:ln w="508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Architecture</a:t>
            </a:r>
          </a:p>
        </p:txBody>
      </p:sp>
      <p:sp>
        <p:nvSpPr>
          <p:cNvPr id="280" name="Shape 28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1" name="RC Car Overview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405081" y="1692640"/>
            <a:ext cx="5746535" cy="7662046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282" name="bluetooth-logo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6329" y="6775648"/>
            <a:ext cx="1438462" cy="863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broadcas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10590014" y="6858934"/>
            <a:ext cx="406897" cy="320432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 flipV="1">
            <a:off x="7157068" y="4521046"/>
            <a:ext cx="261450" cy="2564231"/>
          </a:xfrm>
          <a:prstGeom prst="line">
            <a:avLst/>
          </a:prstGeom>
          <a:ln w="25400">
            <a:solidFill>
              <a:srgbClr val="5CBB3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5" name="Shape 285"/>
          <p:cNvSpPr/>
          <p:nvPr/>
        </p:nvSpPr>
        <p:spPr>
          <a:xfrm flipH="1">
            <a:off x="6794797" y="7001108"/>
            <a:ext cx="3869168" cy="179304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6" name="Shape 286"/>
          <p:cNvSpPr/>
          <p:nvPr/>
        </p:nvSpPr>
        <p:spPr>
          <a:xfrm>
            <a:off x="8284220" y="6711949"/>
            <a:ext cx="217417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&lt;&lt;BT Characteristics&gt;&gt;</a:t>
            </a:r>
          </a:p>
        </p:txBody>
      </p:sp>
      <p:sp>
        <p:nvSpPr>
          <p:cNvPr id="287" name="Shape 287"/>
          <p:cNvSpPr/>
          <p:nvPr/>
        </p:nvSpPr>
        <p:spPr>
          <a:xfrm rot="16547836">
            <a:off x="5919672" y="5708649"/>
            <a:ext cx="2260093" cy="381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5CBB3A"/>
                </a:solidFill>
              </a:defRPr>
            </a:lvl1pPr>
          </a:lstStyle>
          <a:p>
            <a:pPr/>
            <a:r>
              <a:t>&lt;&lt;Serial commands&gt;&gt;</a:t>
            </a:r>
          </a:p>
        </p:txBody>
      </p:sp>
      <p:sp>
        <p:nvSpPr>
          <p:cNvPr id="288" name="Shape 288"/>
          <p:cNvSpPr/>
          <p:nvPr/>
        </p:nvSpPr>
        <p:spPr>
          <a:xfrm flipH="1">
            <a:off x="1426021" y="4676237"/>
            <a:ext cx="5702443" cy="1006075"/>
          </a:xfrm>
          <a:prstGeom prst="line">
            <a:avLst/>
          </a:prstGeom>
          <a:ln w="25400">
            <a:solidFill>
              <a:srgbClr val="DBB22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4589031" y="4523874"/>
            <a:ext cx="1226186" cy="39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>
                <a:solidFill>
                  <a:srgbClr val="DBB224"/>
                </a:solidFill>
              </a:defRPr>
            </a:lvl1pPr>
          </a:lstStyle>
          <a:p>
            <a:pPr/>
            <a:r>
              <a:t>&lt;&lt;PWM&gt;&gt;</a:t>
            </a:r>
          </a:p>
        </p:txBody>
      </p:sp>
      <p:sp>
        <p:nvSpPr>
          <p:cNvPr id="290" name="Shape 290"/>
          <p:cNvSpPr/>
          <p:nvPr/>
        </p:nvSpPr>
        <p:spPr>
          <a:xfrm flipH="1">
            <a:off x="5068835" y="4528851"/>
            <a:ext cx="1895300" cy="413377"/>
          </a:xfrm>
          <a:prstGeom prst="line">
            <a:avLst/>
          </a:prstGeom>
          <a:ln w="25400">
            <a:solidFill>
              <a:srgbClr val="DBB22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1" name="Shape 291"/>
          <p:cNvSpPr/>
          <p:nvPr/>
        </p:nvSpPr>
        <p:spPr>
          <a:xfrm flipH="1">
            <a:off x="4259486" y="4400512"/>
            <a:ext cx="2778721" cy="169818"/>
          </a:xfrm>
          <a:prstGeom prst="line">
            <a:avLst/>
          </a:prstGeom>
          <a:ln w="25400">
            <a:solidFill>
              <a:srgbClr val="DBB22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8284220" y="7996882"/>
            <a:ext cx="3365799" cy="13174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Control board</a:t>
            </a:r>
          </a:p>
        </p:txBody>
      </p:sp>
      <p:sp>
        <p:nvSpPr>
          <p:cNvPr id="293" name="Shape 293"/>
          <p:cNvSpPr/>
          <p:nvPr/>
        </p:nvSpPr>
        <p:spPr>
          <a:xfrm flipH="1" flipV="1">
            <a:off x="7137551" y="7314342"/>
            <a:ext cx="1216295" cy="1430848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8634610" y="2118369"/>
            <a:ext cx="3365799" cy="1221483"/>
          </a:xfrm>
          <a:prstGeom prst="rect">
            <a:avLst/>
          </a:prstGeom>
          <a:solidFill>
            <a:srgbClr val="5CBB3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Mainboard</a:t>
            </a:r>
          </a:p>
        </p:txBody>
      </p:sp>
      <p:sp>
        <p:nvSpPr>
          <p:cNvPr id="295" name="Shape 295"/>
          <p:cNvSpPr/>
          <p:nvPr/>
        </p:nvSpPr>
        <p:spPr>
          <a:xfrm flipH="1">
            <a:off x="7572250" y="2796597"/>
            <a:ext cx="1090391" cy="1517190"/>
          </a:xfrm>
          <a:prstGeom prst="line">
            <a:avLst/>
          </a:prstGeom>
          <a:ln w="25400" cap="rnd">
            <a:solidFill>
              <a:srgbClr val="5CBB3A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2288630" y="5866159"/>
            <a:ext cx="2275979" cy="1270001"/>
          </a:xfrm>
          <a:prstGeom prst="rect">
            <a:avLst/>
          </a:prstGeom>
          <a:solidFill>
            <a:srgbClr val="DBB22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Motors</a:t>
            </a:r>
          </a:p>
        </p:txBody>
      </p:sp>
      <p:sp>
        <p:nvSpPr>
          <p:cNvPr id="297" name="Shape 297"/>
          <p:cNvSpPr/>
          <p:nvPr/>
        </p:nvSpPr>
        <p:spPr>
          <a:xfrm flipV="1">
            <a:off x="3732589" y="4797661"/>
            <a:ext cx="375861" cy="1313436"/>
          </a:xfrm>
          <a:prstGeom prst="line">
            <a:avLst/>
          </a:prstGeom>
          <a:ln w="25400" cap="rnd">
            <a:solidFill>
              <a:srgbClr val="DBB224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8" name="Shape 298"/>
          <p:cNvSpPr/>
          <p:nvPr/>
        </p:nvSpPr>
        <p:spPr>
          <a:xfrm flipH="1" flipV="1">
            <a:off x="1442574" y="6044939"/>
            <a:ext cx="851049" cy="445899"/>
          </a:xfrm>
          <a:prstGeom prst="line">
            <a:avLst/>
          </a:prstGeom>
          <a:ln w="25400" cap="rnd">
            <a:solidFill>
              <a:srgbClr val="DBB224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9" name="Shape 299"/>
          <p:cNvSpPr/>
          <p:nvPr/>
        </p:nvSpPr>
        <p:spPr>
          <a:xfrm flipV="1">
            <a:off x="4543448" y="5322454"/>
            <a:ext cx="592040" cy="1147330"/>
          </a:xfrm>
          <a:prstGeom prst="line">
            <a:avLst/>
          </a:prstGeom>
          <a:ln w="25400" cap="rnd">
            <a:solidFill>
              <a:srgbClr val="DBB224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0" name="Shape 300"/>
          <p:cNvSpPr/>
          <p:nvPr/>
        </p:nvSpPr>
        <p:spPr>
          <a:xfrm flipH="1" flipV="1">
            <a:off x="1440531" y="5255020"/>
            <a:ext cx="1584302" cy="702843"/>
          </a:xfrm>
          <a:prstGeom prst="line">
            <a:avLst/>
          </a:prstGeom>
          <a:ln w="25400" cap="rnd">
            <a:solidFill>
              <a:srgbClr val="DBB224"/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Mainboard</a:t>
            </a: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2300"/>
              </a:spcBef>
              <a:defRPr sz="2822"/>
            </a:pPr>
            <a:r>
              <a:t>Hardware control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No car specific logic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Timer for PWM signals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Parts: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ATMega32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5V Step down regulator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H bridges (single for main motor, dual for feature motors)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Receives commands via UART from control board</a:t>
            </a:r>
          </a:p>
        </p:txBody>
      </p:sp>
      <p:sp>
        <p:nvSpPr>
          <p:cNvPr id="305" name="Shape 30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" name="Mainboar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1582" y="1133303"/>
            <a:ext cx="4298200" cy="2998191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  <p:pic>
        <p:nvPicPr>
          <p:cNvPr id="307" name="C-programm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3380" y="1257696"/>
            <a:ext cx="2242195" cy="2242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Mainboard_with_chips.jpg"/>
          <p:cNvPicPr>
            <a:picLocks noChangeAspect="1"/>
          </p:cNvPicPr>
          <p:nvPr/>
        </p:nvPicPr>
        <p:blipFill>
          <a:blip r:embed="rId4">
            <a:extLst/>
          </a:blip>
          <a:srcRect l="7296" t="14645" r="11576" b="4953"/>
          <a:stretch>
            <a:fillRect/>
          </a:stretch>
        </p:blipFill>
        <p:spPr>
          <a:xfrm>
            <a:off x="8282036" y="4216400"/>
            <a:ext cx="4357093" cy="3238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311" name="Shape 3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Mainboard Circuit</a:t>
            </a:r>
          </a:p>
        </p:txBody>
      </p:sp>
      <p:sp>
        <p:nvSpPr>
          <p:cNvPr id="312" name="Shape 31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Mainboard_Leiterplatte.png"/>
          <p:cNvPicPr>
            <a:picLocks noChangeAspect="1"/>
          </p:cNvPicPr>
          <p:nvPr/>
        </p:nvPicPr>
        <p:blipFill>
          <a:blip r:embed="rId2">
            <a:extLst/>
          </a:blip>
          <a:srcRect l="0" t="8983" r="31509" b="25705"/>
          <a:stretch>
            <a:fillRect/>
          </a:stretch>
        </p:blipFill>
        <p:spPr>
          <a:xfrm>
            <a:off x="2048867" y="2636242"/>
            <a:ext cx="8907017" cy="6335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Control Board</a:t>
            </a:r>
          </a:p>
        </p:txBody>
      </p:sp>
      <p:sp>
        <p:nvSpPr>
          <p:cNvPr id="317" name="Shape 3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2000"/>
              </a:spcBef>
              <a:defRPr sz="2516"/>
            </a:pPr>
            <a:r>
              <a:t>Provides the BT service</a:t>
            </a:r>
          </a:p>
          <a:p>
            <a:pPr marL="328929" indent="-328929" defTabSz="432308">
              <a:spcBef>
                <a:spcPts val="2000"/>
              </a:spcBef>
              <a:defRPr sz="2516"/>
            </a:pPr>
            <a:r>
              <a:t>Contains the car logic 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what does „open trunk“ mean?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Blink control (sends LED on/off to the mainboard, controls the timings itself)</a:t>
            </a:r>
          </a:p>
          <a:p>
            <a:pPr lvl="1" marL="657859" indent="-328929" defTabSz="432308">
              <a:spcBef>
                <a:spcPts val="2000"/>
              </a:spcBef>
              <a:defRPr sz="2516"/>
            </a:pPr>
            <a:r>
              <a:t>has a car specific profile</a:t>
            </a:r>
          </a:p>
          <a:p>
            <a:pPr lvl="2" marL="986790" indent="-328929" defTabSz="432308">
              <a:spcBef>
                <a:spcPts val="2000"/>
              </a:spcBef>
              <a:defRPr sz="2516"/>
            </a:pPr>
            <a:r>
              <a:t>Maximum steering angles</a:t>
            </a:r>
          </a:p>
          <a:p>
            <a:pPr lvl="2" marL="986790" indent="-328929" defTabSz="432308">
              <a:spcBef>
                <a:spcPts val="2000"/>
              </a:spcBef>
              <a:defRPr sz="2516"/>
            </a:pPr>
            <a:r>
              <a:t>is steering inverted?</a:t>
            </a:r>
          </a:p>
          <a:p>
            <a:pPr lvl="2" marL="986790" indent="-328929" defTabSz="432308">
              <a:spcBef>
                <a:spcPts val="2000"/>
              </a:spcBef>
              <a:defRPr sz="2516"/>
            </a:pPr>
            <a:r>
              <a:t>is Trunk, Front light, Blinking, … supported?</a:t>
            </a:r>
          </a:p>
          <a:p>
            <a:pPr marL="328929" indent="-328929" defTabSz="432308">
              <a:spcBef>
                <a:spcPts val="2000"/>
              </a:spcBef>
              <a:defRPr sz="2516"/>
            </a:pPr>
            <a:r>
              <a:t>Broadcasts the Eddystone telegram that contains the URL to the WebApp</a:t>
            </a:r>
          </a:p>
        </p:txBody>
      </p:sp>
      <p:sp>
        <p:nvSpPr>
          <p:cNvPr id="318" name="Shape 31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9" name="duo.no.header.fro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2802" y="1072183"/>
            <a:ext cx="4804740" cy="3871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BLE Nan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8807549" y="1872747"/>
            <a:ext cx="1430983" cy="143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Arduino_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0028" y="1666391"/>
            <a:ext cx="1783327" cy="1213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Electronics</a:t>
            </a:r>
          </a:p>
        </p:txBody>
      </p:sp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Information flow</a:t>
            </a:r>
          </a:p>
        </p:txBody>
      </p:sp>
      <p:sp>
        <p:nvSpPr>
          <p:cNvPr id="325" name="Shape 32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6" name="Smartphone_icon.png"/>
          <p:cNvPicPr>
            <a:picLocks noChangeAspect="1"/>
          </p:cNvPicPr>
          <p:nvPr/>
        </p:nvPicPr>
        <p:blipFill>
          <a:blip r:embed="rId2">
            <a:extLst/>
          </a:blip>
          <a:srcRect l="25680" t="15906" r="19631" b="15906"/>
          <a:stretch>
            <a:fillRect/>
          </a:stretch>
        </p:blipFill>
        <p:spPr>
          <a:xfrm>
            <a:off x="671860" y="2698750"/>
            <a:ext cx="824122" cy="145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duo.no.header.front.jpg"/>
          <p:cNvPicPr>
            <a:picLocks noChangeAspect="1"/>
          </p:cNvPicPr>
          <p:nvPr/>
        </p:nvPicPr>
        <p:blipFill>
          <a:blip r:embed="rId3">
            <a:extLst/>
          </a:blip>
          <a:srcRect l="34722" t="20378" r="36562" b="15956"/>
          <a:stretch>
            <a:fillRect/>
          </a:stretch>
        </p:blipFill>
        <p:spPr>
          <a:xfrm>
            <a:off x="3313446" y="2553493"/>
            <a:ext cx="975861" cy="1743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ATMega32 16PU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8192" y="2631876"/>
            <a:ext cx="1766616" cy="1766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Lego Motor L.jpg"/>
          <p:cNvPicPr>
            <a:picLocks noChangeAspect="1"/>
          </p:cNvPicPr>
          <p:nvPr/>
        </p:nvPicPr>
        <p:blipFill>
          <a:blip r:embed="rId5">
            <a:extLst/>
          </a:blip>
          <a:srcRect l="20372" t="5516" r="20372" b="12890"/>
          <a:stretch>
            <a:fillRect/>
          </a:stretch>
        </p:blipFill>
        <p:spPr>
          <a:xfrm>
            <a:off x="10446381" y="2535533"/>
            <a:ext cx="2402432" cy="1797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olulu Single Brushed Driver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09545" y="2541922"/>
            <a:ext cx="1766616" cy="1766616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 flipV="1">
            <a:off x="1084014" y="4589859"/>
            <a:ext cx="1" cy="475527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2" name="Shape 332"/>
          <p:cNvSpPr/>
          <p:nvPr/>
        </p:nvSpPr>
        <p:spPr>
          <a:xfrm flipV="1">
            <a:off x="3801404" y="4589859"/>
            <a:ext cx="1" cy="475527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3" name="Shape 333"/>
          <p:cNvSpPr/>
          <p:nvPr/>
        </p:nvSpPr>
        <p:spPr>
          <a:xfrm flipV="1">
            <a:off x="6921500" y="4589859"/>
            <a:ext cx="0" cy="475527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4" name="Shape 334"/>
          <p:cNvSpPr/>
          <p:nvPr/>
        </p:nvSpPr>
        <p:spPr>
          <a:xfrm flipV="1">
            <a:off x="9192852" y="4589859"/>
            <a:ext cx="1" cy="475527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5" name="Shape 335"/>
          <p:cNvSpPr/>
          <p:nvPr/>
        </p:nvSpPr>
        <p:spPr>
          <a:xfrm flipV="1">
            <a:off x="11464205" y="4589859"/>
            <a:ext cx="1" cy="475527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340" name="Group 340"/>
          <p:cNvGrpSpPr/>
          <p:nvPr/>
        </p:nvGrpSpPr>
        <p:grpSpPr>
          <a:xfrm>
            <a:off x="9272476" y="5606899"/>
            <a:ext cx="2112106" cy="1198723"/>
            <a:chOff x="0" y="0"/>
            <a:chExt cx="2112105" cy="1198721"/>
          </a:xfrm>
        </p:grpSpPr>
        <p:sp>
          <p:nvSpPr>
            <p:cNvPr id="336" name="Shape 336"/>
            <p:cNvSpPr/>
            <p:nvPr/>
          </p:nvSpPr>
          <p:spPr>
            <a:xfrm>
              <a:off x="0" y="390119"/>
              <a:ext cx="2112105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37" name="Shape 337"/>
            <p:cNvSpPr/>
            <p:nvPr/>
          </p:nvSpPr>
          <p:spPr>
            <a:xfrm>
              <a:off x="324019" y="0"/>
              <a:ext cx="1449224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50% PWM (12V)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0" y="1198721"/>
              <a:ext cx="2112106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39" name="Shape 339"/>
            <p:cNvSpPr/>
            <p:nvPr/>
          </p:nvSpPr>
          <p:spPr>
            <a:xfrm>
              <a:off x="324020" y="808601"/>
              <a:ext cx="1449223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50% PWM (12V)</a:t>
              </a:r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1123939" y="4521200"/>
            <a:ext cx="2662941" cy="1624242"/>
            <a:chOff x="0" y="0"/>
            <a:chExt cx="2662939" cy="1624241"/>
          </a:xfrm>
        </p:grpSpPr>
        <p:sp>
          <p:nvSpPr>
            <p:cNvPr id="341" name="Shape 341"/>
            <p:cNvSpPr/>
            <p:nvPr/>
          </p:nvSpPr>
          <p:spPr>
            <a:xfrm>
              <a:off x="0" y="400050"/>
              <a:ext cx="2662941" cy="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42" name="Shape 342"/>
            <p:cNvSpPr/>
            <p:nvPr/>
          </p:nvSpPr>
          <p:spPr>
            <a:xfrm>
              <a:off x="439117" y="0"/>
              <a:ext cx="175930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SpeedCharacteristic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439117" y="469899"/>
              <a:ext cx="175930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setValue(50)</a:t>
              </a:r>
            </a:p>
          </p:txBody>
        </p:sp>
        <p:sp>
          <p:nvSpPr>
            <p:cNvPr id="344" name="Shape 344"/>
            <p:cNvSpPr/>
            <p:nvPr/>
          </p:nvSpPr>
          <p:spPr>
            <a:xfrm>
              <a:off x="10868" y="890058"/>
              <a:ext cx="2615804" cy="73418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var data: Uint8Array = getBytesAction();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characteristic.writeValue(data);</a:t>
              </a:r>
            </a:p>
          </p:txBody>
        </p:sp>
      </p:grpSp>
      <p:grpSp>
        <p:nvGrpSpPr>
          <p:cNvPr id="351" name="Group 351"/>
          <p:cNvGrpSpPr/>
          <p:nvPr/>
        </p:nvGrpSpPr>
        <p:grpSpPr>
          <a:xfrm>
            <a:off x="7001123" y="5411258"/>
            <a:ext cx="2112106" cy="3033660"/>
            <a:chOff x="0" y="0"/>
            <a:chExt cx="2112104" cy="3033659"/>
          </a:xfrm>
        </p:grpSpPr>
        <p:sp>
          <p:nvSpPr>
            <p:cNvPr id="346" name="Shape 346"/>
            <p:cNvSpPr/>
            <p:nvPr/>
          </p:nvSpPr>
          <p:spPr>
            <a:xfrm>
              <a:off x="0" y="367091"/>
              <a:ext cx="2112105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384337" y="0"/>
              <a:ext cx="1343432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50% PWM (5V)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0" y="933995"/>
              <a:ext cx="2112105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49" name="Shape 349"/>
            <p:cNvSpPr/>
            <p:nvPr/>
          </p:nvSpPr>
          <p:spPr>
            <a:xfrm>
              <a:off x="384337" y="566904"/>
              <a:ext cx="1594841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Direction Pin High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0" y="1236212"/>
              <a:ext cx="2112105" cy="17974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float value = (motor-&gt;timerMax * percent) / 100;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*motor-&gt; timerCounterRegister8 = (uint8_t)value;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2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Pin_setValue(&amp;motor-&gt; pinDirection1, directionVal);</a:t>
              </a:r>
            </a:p>
          </p:txBody>
        </p:sp>
      </p:grpSp>
      <p:grpSp>
        <p:nvGrpSpPr>
          <p:cNvPr id="358" name="Group 358"/>
          <p:cNvGrpSpPr/>
          <p:nvPr/>
        </p:nvGrpSpPr>
        <p:grpSpPr>
          <a:xfrm>
            <a:off x="3836659" y="5092700"/>
            <a:ext cx="3049586" cy="4023856"/>
            <a:chOff x="0" y="0"/>
            <a:chExt cx="3049585" cy="4023855"/>
          </a:xfrm>
        </p:grpSpPr>
        <p:sp>
          <p:nvSpPr>
            <p:cNvPr id="352" name="Shape 352"/>
            <p:cNvSpPr/>
            <p:nvPr/>
          </p:nvSpPr>
          <p:spPr>
            <a:xfrm>
              <a:off x="0" y="379518"/>
              <a:ext cx="3049586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499971" y="0"/>
              <a:ext cx="218122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SetMainMotorSpeed (50)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0" y="964723"/>
              <a:ext cx="3049586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5" name="Shape 355"/>
            <p:cNvSpPr/>
            <p:nvPr/>
          </p:nvSpPr>
          <p:spPr>
            <a:xfrm>
              <a:off x="443786" y="585205"/>
              <a:ext cx="229359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400"/>
              </a:lvl1pPr>
            </a:lstStyle>
            <a:p>
              <a:pPr/>
              <a:r>
                <a:t>SetMainMotorDirection (1)</a:t>
              </a:r>
            </a:p>
          </p:txBody>
        </p:sp>
        <p:sp>
          <p:nvSpPr>
            <p:cNvPr id="356" name="Shape 356"/>
            <p:cNvSpPr/>
            <p:nvPr/>
          </p:nvSpPr>
          <p:spPr>
            <a:xfrm>
              <a:off x="42664" y="1127159"/>
              <a:ext cx="2939824" cy="206103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AVRProtocol::send(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{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  AVRCommandFactory::createMotorSpeedCommand(abs(percent)),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  AVRCommandFactory::createMotorDirectionCommand(percent &gt; 0)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3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});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42665" y="3289672"/>
              <a:ext cx="2939822" cy="73418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\cms=50|md=1/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5" grpId="1"/>
      <p:bldP build="whole" bldLvl="1" animBg="1" rev="0" advAuto="0" spid="358" grpId="2"/>
      <p:bldP build="whole" bldLvl="1" animBg="1" rev="0" advAuto="0" spid="340" grpId="4"/>
      <p:bldP build="whole" bldLvl="1" animBg="1" rev="0" advAuto="0" spid="351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CarFamily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385" r="2172" b="0"/>
          <a:stretch>
            <a:fillRect/>
          </a:stretch>
        </p:blipFill>
        <p:spPr>
          <a:xfrm>
            <a:off x="0" y="0"/>
            <a:ext cx="12722275" cy="9423400"/>
          </a:xfrm>
          <a:prstGeom prst="rect">
            <a:avLst/>
          </a:prstGeom>
        </p:spPr>
      </p:pic>
      <p:sp>
        <p:nvSpPr>
          <p:cNvPr id="361" name="Shape 361"/>
          <p:cNvSpPr/>
          <p:nvPr/>
        </p:nvSpPr>
        <p:spPr>
          <a:xfrm>
            <a:off x="5905500" y="5207049"/>
            <a:ext cx="6680200" cy="4656932"/>
          </a:xfrm>
          <a:prstGeom prst="rect">
            <a:avLst/>
          </a:prstGeom>
          <a:solidFill>
            <a:srgbClr val="000000">
              <a:alpha val="6368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2" name="Shape 3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pPr/>
            <a:r>
              <a:t>RC Lego Car Project</a:t>
            </a:r>
          </a:p>
        </p:txBody>
      </p:sp>
      <p:sp>
        <p:nvSpPr>
          <p:cNvPr id="364" name="Shape 364"/>
          <p:cNvSpPr/>
          <p:nvPr/>
        </p:nvSpPr>
        <p:spPr>
          <a:xfrm>
            <a:off x="5907440" y="6014084"/>
            <a:ext cx="6676320" cy="1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Sources</a:t>
            </a:r>
          </a:p>
        </p:txBody>
      </p:sp>
      <p:sp>
        <p:nvSpPr>
          <p:cNvPr id="367" name="Shape 3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Sources</a:t>
            </a:r>
          </a:p>
        </p:txBody>
      </p:sp>
      <p:sp>
        <p:nvSpPr>
          <p:cNvPr id="368" name="Shape 3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2400"/>
              </a:spcBef>
              <a:defRPr sz="2924"/>
            </a:pPr>
            <a:r>
              <a:t>Wikipedia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Bluetooth: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https://de.wikipedia.org/wiki/Bluetooth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BLE: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https://de.wikipedia.org/wiki/Bluetooth_Low_Energy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Bluetooth developer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GATT: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https://developer.bluetooth.org/TechnologyOverview/Pages/GATT.aspx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Physical Web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https://google.github.io/physical-web/</a:t>
            </a:r>
          </a:p>
        </p:txBody>
      </p:sp>
      <p:sp>
        <p:nvSpPr>
          <p:cNvPr id="369" name="Shape 36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General information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developed 1990</a:t>
            </a:r>
          </a:p>
          <a:p>
            <a:pPr/>
            <a:r>
              <a:t>standard for wireless device to device communication</a:t>
            </a:r>
          </a:p>
          <a:p>
            <a:pPr/>
            <a:r>
              <a:t>current version: v4.2</a:t>
            </a:r>
          </a:p>
          <a:p>
            <a:pPr/>
            <a:r>
              <a:t>„normal“ Bluetooth connection oriented (pairing)</a:t>
            </a:r>
          </a:p>
          <a:p>
            <a:pPr/>
            <a:r>
              <a:t>Bluetooth Low Energy (since v4.0) ad hoc communication possible</a:t>
            </a:r>
          </a:p>
        </p:txBody>
      </p:sp>
      <p:sp>
        <p:nvSpPr>
          <p:cNvPr id="175" name="Shape 175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RC Lego Car project - Setup</a:t>
            </a:r>
          </a:p>
        </p:txBody>
      </p:sp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Setup (Android 6.0, Chrome)</a:t>
            </a:r>
          </a:p>
        </p:txBody>
      </p:sp>
      <p:sp>
        <p:nvSpPr>
          <p:cNvPr id="373" name="Shape 37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Mein Film (E8746A45-098B-451B-ADC2-E5D88AFFFB9C)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96539" y="2425603"/>
            <a:ext cx="12011722" cy="6756594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6732" fill="hold"/>
                                        <p:tgtEl>
                                          <p:spTgt spid="3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Bluetooth Profiles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Interface definitions. Samples are:</a:t>
            </a:r>
          </a:p>
          <a:p>
            <a:pPr lvl="1"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A2DP</a:t>
            </a:r>
            <a:r>
              <a:t> (Advanced Audio Distribution Profile) - audio streaming</a:t>
            </a:r>
          </a:p>
          <a:p>
            <a:pPr lvl="1"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OBEX-FTP - </a:t>
            </a:r>
            <a:r>
              <a:t>file transfer</a:t>
            </a:r>
          </a:p>
          <a:p>
            <a:pPr lvl="1"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HID - </a:t>
            </a:r>
            <a:r>
              <a:t>Human Interface Device Profile</a:t>
            </a:r>
          </a:p>
          <a:p>
            <a:pPr lvl="1"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PAN</a:t>
            </a:r>
            <a:r>
              <a:t> - Personal Area Network Profile</a:t>
            </a:r>
          </a:p>
          <a:p>
            <a:pPr lvl="1"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GATT - </a:t>
            </a:r>
            <a:r>
              <a:t>Generic Attribute Profile</a:t>
            </a:r>
          </a:p>
        </p:txBody>
      </p:sp>
      <p:sp>
        <p:nvSpPr>
          <p:cNvPr id="180" name="Shape 180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Bluetooth Low Energy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Since Bluetooth v4.0</a:t>
            </a:r>
          </a:p>
          <a:p>
            <a:pPr/>
            <a:r>
              <a:t>Optional (v4.0 devices don’t have to support BLE)</a:t>
            </a:r>
          </a:p>
          <a:p>
            <a:pPr/>
            <a:r>
              <a:t>Physical wireless communication is different for Bluetooth and BLE so most Bluetooth chips have two circuits</a:t>
            </a:r>
          </a:p>
          <a:p>
            <a:pPr/>
            <a:r>
              <a:t>Slaves send advertisement packages periodically</a:t>
            </a:r>
          </a:p>
          <a:p>
            <a:pPr/>
            <a:r>
              <a:t>only GATT profiles supported</a:t>
            </a:r>
          </a:p>
          <a:p>
            <a:pPr/>
            <a:r>
              <a:t>Android: since Version 4.3, iOS: since Version 5</a:t>
            </a:r>
          </a:p>
        </p:txBody>
      </p:sp>
      <p:sp>
        <p:nvSpPr>
          <p:cNvPr id="185" name="Shape 185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Bluetooth GATT Profile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60" indent="-302260" defTabSz="397256">
              <a:spcBef>
                <a:spcPts val="1900"/>
              </a:spcBef>
              <a:defRPr sz="2312"/>
            </a:pPr>
            <a:r>
              <a:t>A device implementing the GATT profile provides:</a:t>
            </a:r>
          </a:p>
          <a:p>
            <a:pPr lvl="1" marL="604520" indent="-302260" defTabSz="397256">
              <a:spcBef>
                <a:spcPts val="1900"/>
              </a:spcBef>
              <a:defRPr sz="2312"/>
            </a:pPr>
            <a:r>
              <a:t>1..n services [UID]</a:t>
            </a:r>
          </a:p>
          <a:p>
            <a:pPr lvl="2" marL="906780" indent="-302260" defTabSz="397256">
              <a:spcBef>
                <a:spcPts val="1900"/>
              </a:spcBef>
              <a:defRPr sz="2312"/>
            </a:pPr>
            <a:r>
              <a:t>with 1..n characteristics [UID]</a:t>
            </a:r>
          </a:p>
          <a:p>
            <a:pPr lvl="3" marL="1209040" indent="-302260" defTabSz="397256">
              <a:spcBef>
                <a:spcPts val="1900"/>
              </a:spcBef>
              <a:defRPr sz="2312"/>
            </a:pPr>
            <a:r>
              <a:t>read/write/readWrite</a:t>
            </a:r>
          </a:p>
          <a:p>
            <a:pPr lvl="3" marL="1209040" indent="-302260" defTabSz="397256">
              <a:spcBef>
                <a:spcPts val="1900"/>
              </a:spcBef>
              <a:defRPr sz="2312"/>
            </a:pPr>
            <a:r>
              <a:t>Represents a value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There are a number of standardized services</a:t>
            </a:r>
            <a:br/>
            <a:r>
              <a:t>(standardized UID):</a:t>
            </a:r>
          </a:p>
          <a:p>
            <a:pPr lvl="1" marL="604520" indent="-302260" defTabSz="397256">
              <a:spcBef>
                <a:spcPts val="1900"/>
              </a:spcBef>
              <a:defRPr sz="2312"/>
            </a:pPr>
            <a:r>
              <a:t>Battery Service</a:t>
            </a:r>
          </a:p>
          <a:p>
            <a:pPr lvl="1" marL="604520" indent="-302260" defTabSz="397256">
              <a:spcBef>
                <a:spcPts val="1900"/>
              </a:spcBef>
              <a:defRPr sz="2312"/>
            </a:pPr>
            <a:r>
              <a:t>Blood Preassure</a:t>
            </a:r>
          </a:p>
          <a:p>
            <a:pPr lvl="1" marL="604520" indent="-302260" defTabSz="397256">
              <a:spcBef>
                <a:spcPts val="1900"/>
              </a:spcBef>
              <a:defRPr sz="2312"/>
            </a:pPr>
            <a:r>
              <a:t>…</a:t>
            </a:r>
          </a:p>
        </p:txBody>
      </p:sp>
      <p:pic>
        <p:nvPicPr>
          <p:cNvPr id="190" name="GATT profil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0734" y="1270297"/>
            <a:ext cx="5086138" cy="610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estimote-beaco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1947" y="3098800"/>
            <a:ext cx="5263016" cy="405005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Bluetooth Beacons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2300"/>
              </a:spcBef>
              <a:defRPr sz="2822"/>
            </a:pPr>
            <a:r>
              <a:t>Based on Bluetooth Low Energy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Continuous advertisement package broadcasting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Protocols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iBeacon (Apple): UID advertisement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AltBeacon: UID advertisement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URIBeacon: URL advertisement</a:t>
            </a:r>
          </a:p>
          <a:p>
            <a:pPr lvl="1" marL="737869" indent="-368934" defTabSz="484886">
              <a:spcBef>
                <a:spcPts val="2300"/>
              </a:spcBef>
              <a:defRPr sz="2822"/>
            </a:pPr>
            <a:r>
              <a:t>Eddystone (Google): UID, URL or TLM advertisement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Clients use the beacons to react to their presence and / or data</a:t>
            </a:r>
          </a:p>
        </p:txBody>
      </p:sp>
      <p:sp>
        <p:nvSpPr>
          <p:cNvPr id="197" name="Shape 197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Bluetooth Background</a:t>
            </a:r>
          </a:p>
        </p:txBody>
      </p:sp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Physical Web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2400"/>
              </a:spcBef>
              <a:defRPr sz="3026"/>
            </a:pPr>
            <a:r>
              <a:t>Initiated by Google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Idea: Interaction with a nearby device should be possible without installing anything on the client device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Based on Eddystone Beacons (currently, the idea is independent from that)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Integration in Android devices is currently rolling out (newest Google Play Services -&gt; Nearby)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Usable with the Physical Web app (Android) or Google Chrome (iOS)</a:t>
            </a:r>
          </a:p>
        </p:txBody>
      </p:sp>
      <p:sp>
        <p:nvSpPr>
          <p:cNvPr id="202" name="Shape 202"/>
          <p:cNvSpPr/>
          <p:nvPr>
            <p:ph type="sldNum" sz="quarter" idx="4294967295"/>
          </p:nvPr>
        </p:nvSpPr>
        <p:spPr>
          <a:xfrm>
            <a:off x="12332920" y="4318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thePhysicalWe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3227" y="1097583"/>
            <a:ext cx="4459547" cy="250802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technology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710" t="0" r="5191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Web Bluetooth</a:t>
            </a:r>
          </a:p>
        </p:txBody>
      </p:sp>
      <p:pic>
        <p:nvPicPr>
          <p:cNvPr id="207" name="ic_bluetooth_black_48d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8907" y="2683470"/>
            <a:ext cx="2115741" cy="21157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50000"/>
              </a:srgbClr>
            </a:outerShdw>
          </a:effectLst>
        </p:spPr>
      </p:pic>
      <p:pic>
        <p:nvPicPr>
          <p:cNvPr id="208" name="google-chrome-icon-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671" y="2757239"/>
            <a:ext cx="1968203" cy="19682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50000"/>
              </a:srgbClr>
            </a:outerShdw>
          </a:effectLst>
        </p:spPr>
      </p:pic>
      <p:sp>
        <p:nvSpPr>
          <p:cNvPr id="209" name="Shape 209"/>
          <p:cNvSpPr/>
          <p:nvPr/>
        </p:nvSpPr>
        <p:spPr>
          <a:xfrm>
            <a:off x="2727198" y="3080940"/>
            <a:ext cx="706375" cy="1320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508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rgbClr val="22222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